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60" r:id="rId6"/>
    <p:sldId id="261" r:id="rId7"/>
    <p:sldId id="265" r:id="rId8"/>
    <p:sldId id="266" r:id="rId9"/>
    <p:sldId id="262" r:id="rId10"/>
    <p:sldId id="263" r:id="rId11"/>
    <p:sldId id="259"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26" autoAdjust="0"/>
  </p:normalViewPr>
  <p:slideViewPr>
    <p:cSldViewPr snapToGrid="0">
      <p:cViewPr>
        <p:scale>
          <a:sx n="70" d="100"/>
          <a:sy n="70" d="100"/>
        </p:scale>
        <p:origin x="53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C6A688C5-B102-4CE9-9752-EE56534DF50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6A688C5-B102-4CE9-9752-EE56534DF50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6A688C5-B102-4CE9-9752-EE56534DF50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6A688C5-B102-4CE9-9752-EE56534DF50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6A688C5-B102-4CE9-9752-EE56534DF50F}"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C6A688C5-B102-4CE9-9752-EE56534DF50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C6A688C5-B102-4CE9-9752-EE56534DF50F}"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C6A688C5-B102-4CE9-9752-EE56534DF50F}"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A688C5-B102-4CE9-9752-EE56534DF50F}"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6A688C5-B102-4CE9-9752-EE56534DF50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6A688C5-B102-4CE9-9752-EE56534DF50F}"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A9C135-3431-44DF-AF09-67EA49652D4C}"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688C5-B102-4CE9-9752-EE56534DF50F}"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9C135-3431-44DF-AF09-67EA49652D4C}"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4800"/>
            <a:ext cx="9144000" cy="5110479"/>
          </a:xfrm>
        </p:spPr>
        <p:txBody>
          <a:bodyPr>
            <a:normAutofit fontScale="90000"/>
          </a:bodyPr>
          <a:lstStyle/>
          <a:p>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br>
              <a:rPr lang="en-US" sz="3200" dirty="0"/>
            </a:br>
            <a:r>
              <a:rPr lang="en-US" sz="3200" dirty="0"/>
              <a:t> </a:t>
            </a:r>
            <a:endParaRPr lang="en-US" sz="3200" dirty="0"/>
          </a:p>
        </p:txBody>
      </p:sp>
      <p:pic>
        <p:nvPicPr>
          <p:cNvPr id="5" name="Picture 4"/>
          <p:cNvPicPr>
            <a:picLocks noChangeAspect="1"/>
          </p:cNvPicPr>
          <p:nvPr/>
        </p:nvPicPr>
        <p:blipFill>
          <a:blip r:embed="rId1"/>
          <a:stretch>
            <a:fillRect/>
          </a:stretch>
        </p:blipFill>
        <p:spPr>
          <a:xfrm>
            <a:off x="3959308" y="2054968"/>
            <a:ext cx="2255520" cy="2177098"/>
          </a:xfrm>
          <a:prstGeom prst="rect">
            <a:avLst/>
          </a:prstGeom>
        </p:spPr>
      </p:pic>
      <p:sp>
        <p:nvSpPr>
          <p:cNvPr id="4" name="TextBox 3"/>
          <p:cNvSpPr txBox="1"/>
          <p:nvPr/>
        </p:nvSpPr>
        <p:spPr>
          <a:xfrm>
            <a:off x="1781092" y="3429000"/>
            <a:ext cx="8206188" cy="2339102"/>
          </a:xfrm>
          <a:prstGeom prst="rect">
            <a:avLst/>
          </a:prstGeom>
          <a:noFill/>
        </p:spPr>
        <p:txBody>
          <a:bodyPr wrap="square">
            <a:spAutoFit/>
          </a:bodyPr>
          <a:lstStyle/>
          <a:p>
            <a:endPar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endParaRPr>
          </a:p>
          <a:p>
            <a:endParaRPr lang="en-US" sz="3200" dirty="0">
              <a:solidFill>
                <a:prstClr val="black"/>
              </a:solidFill>
              <a:latin typeface="Calibri Light" panose="020F0302020204030204"/>
              <a:ea typeface="+mj-ea"/>
              <a:cs typeface="+mj-cs"/>
            </a:endParaRPr>
          </a:p>
          <a:p>
            <a:r>
              <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SUMMARY OF </a:t>
            </a:r>
            <a:r>
              <a:rPr kumimoji="0" lang="en-US" sz="3200" b="0" i="0" u="none" strike="noStrike" kern="1200" cap="none" spc="0" normalizeH="0" baseline="0" noProof="0" dirty="0">
                <a:ln>
                  <a:noFill/>
                </a:ln>
                <a:solidFill>
                  <a:srgbClr val="ED7D31"/>
                </a:solidFill>
                <a:effectLst/>
                <a:uLnTx/>
                <a:uFillTx/>
                <a:latin typeface="Times New Roman" panose="02020603050405020304" pitchFamily="18" charset="0"/>
                <a:ea typeface="+mj-ea"/>
                <a:cs typeface="Times New Roman" panose="02020603050405020304" pitchFamily="18" charset="0"/>
              </a:rPr>
              <a:t>FO4ACP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PROJECT</a:t>
            </a:r>
            <a:br>
              <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382712"/>
          </a:xfrm>
        </p:spPr>
        <p:txBody>
          <a:bodyPr>
            <a:normAutofit/>
          </a:bodyPr>
          <a:lstStyle/>
          <a:p>
            <a:pPr algn="l"/>
            <a:r>
              <a:rPr lang="en-US" sz="3600" dirty="0">
                <a:latin typeface="Times New Roman" panose="02020603050405020304" pitchFamily="18" charset="0"/>
                <a:cs typeface="Times New Roman" panose="02020603050405020304" pitchFamily="18" charset="0"/>
              </a:rPr>
              <a:t>Value chain supported </a:t>
            </a: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2505075"/>
            <a:ext cx="9144000" cy="2752725"/>
          </a:xfrm>
        </p:spPr>
        <p:txBody>
          <a:bodyPr>
            <a:normAutofit/>
          </a:bodyPr>
          <a:lstStyle/>
          <a:p>
            <a:pPr algn="l"/>
            <a:r>
              <a:rPr lang="en-US" sz="3200" dirty="0">
                <a:latin typeface="Times New Roman" panose="02020603050405020304" pitchFamily="18" charset="0"/>
                <a:cs typeface="Times New Roman" panose="02020603050405020304" pitchFamily="18" charset="0"/>
              </a:rPr>
              <a:t>This program in Rwanda focuses on cassava value chain  developed by INGABO farmers’ Syndicate and potatoes developed by IMBARAGA.</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868362"/>
            <a:ext cx="9144000" cy="2387600"/>
          </a:xfrm>
        </p:spPr>
        <p:txBody>
          <a:bodyPr>
            <a:normAutofit/>
          </a:bodyPr>
          <a:lstStyle/>
          <a:p>
            <a:pPr algn="l"/>
            <a:r>
              <a:rPr lang="en-US" sz="3200" dirty="0">
                <a:latin typeface="Times New Roman" panose="02020603050405020304" pitchFamily="18" charset="0"/>
                <a:cs typeface="Times New Roman" panose="02020603050405020304" pitchFamily="18" charset="0"/>
              </a:rPr>
              <a:t>Staffs assigned to project </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pPr marL="342900" indent="-342900" algn="l">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Focal point (salary support)</a:t>
            </a:r>
            <a:endParaRPr lang="en-US" sz="3200" dirty="0">
              <a:latin typeface="Times New Roman" panose="02020603050405020304" pitchFamily="18" charset="0"/>
              <a:cs typeface="Times New Roman" panose="02020603050405020304" pitchFamily="18" charset="0"/>
            </a:endParaRPr>
          </a:p>
          <a:p>
            <a:pPr marL="342900" indent="-342900" algn="l">
              <a:buFont typeface="Courier New" panose="02070309020205020404" pitchFamily="49" charset="0"/>
              <a:buChar char="o"/>
            </a:pPr>
            <a:r>
              <a:rPr lang="en-US" sz="3200" dirty="0">
                <a:latin typeface="Times New Roman" panose="02020603050405020304" pitchFamily="18" charset="0"/>
                <a:cs typeface="Times New Roman" panose="02020603050405020304" pitchFamily="18" charset="0"/>
              </a:rPr>
              <a:t>Policy officer (salary support)</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316037"/>
          </a:xfrm>
        </p:spPr>
        <p:txBody>
          <a:bodyPr>
            <a:normAutofit/>
          </a:bodyPr>
          <a:lstStyle/>
          <a:p>
            <a:pPr algn="l"/>
            <a:r>
              <a:rPr lang="en-US" sz="3200" dirty="0">
                <a:latin typeface="Times New Roman" panose="02020603050405020304" pitchFamily="18" charset="0"/>
                <a:cs typeface="Times New Roman" panose="02020603050405020304" pitchFamily="18" charset="0"/>
              </a:rPr>
              <a:t>SUMMARY </a:t>
            </a:r>
            <a:r>
              <a:rPr lang="en-US" sz="3200" dirty="0">
                <a:solidFill>
                  <a:schemeClr val="accent2"/>
                </a:solidFill>
                <a:latin typeface="Times New Roman" panose="02020603050405020304" pitchFamily="18" charset="0"/>
                <a:cs typeface="Times New Roman" panose="02020603050405020304" pitchFamily="18" charset="0"/>
              </a:rPr>
              <a:t>FO4ACP</a:t>
            </a:r>
            <a:r>
              <a:rPr lang="en-US" sz="3200" dirty="0">
                <a:latin typeface="Times New Roman" panose="02020603050405020304" pitchFamily="18" charset="0"/>
                <a:cs typeface="Times New Roman" panose="02020603050405020304" pitchFamily="18" charset="0"/>
              </a:rPr>
              <a:t> PROJECT </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524000" y="2540000"/>
            <a:ext cx="9144000" cy="3972560"/>
          </a:xfrm>
        </p:spPr>
        <p:txBody>
          <a:bodyPr>
            <a:normAutofit/>
          </a:bodyPr>
          <a:lstStyle/>
          <a:p>
            <a:endParaRPr lang="en-US" b="0" i="0" dirty="0">
              <a:effectLst/>
              <a:latin typeface="GeorgiaIFAD"/>
            </a:endParaRPr>
          </a:p>
          <a:p>
            <a:pPr algn="l"/>
            <a:r>
              <a:rPr lang="en-US" sz="3200" b="0" i="0" dirty="0">
                <a:effectLst/>
                <a:latin typeface="Times New Roman" panose="02020603050405020304" pitchFamily="18" charset="0"/>
                <a:cs typeface="Times New Roman" panose="02020603050405020304" pitchFamily="18" charset="0"/>
              </a:rPr>
              <a:t>The Farmers’ Organizations for Africa, Caribbean and Pacific (FO4ACP) </a:t>
            </a:r>
            <a:r>
              <a:rPr lang="en-US" sz="3200" b="0" i="0" dirty="0" err="1">
                <a:effectLst/>
                <a:latin typeface="Times New Roman" panose="02020603050405020304" pitchFamily="18" charset="0"/>
                <a:cs typeface="Times New Roman" panose="02020603050405020304" pitchFamily="18" charset="0"/>
              </a:rPr>
              <a:t>programme</a:t>
            </a:r>
            <a:r>
              <a:rPr lang="en-US" sz="3200" b="0" i="0" dirty="0">
                <a:effectLst/>
                <a:latin typeface="Times New Roman" panose="02020603050405020304" pitchFamily="18" charset="0"/>
                <a:cs typeface="Times New Roman" panose="02020603050405020304" pitchFamily="18" charset="0"/>
              </a:rPr>
              <a:t> aims to increase the incomes and improve the livelihoods, food and nutrition security, and safety of organized smallholders and family farmers in African, Caribbean and Pacific countries by strengthening regional, national and local farmers’ organizations</a:t>
            </a:r>
            <a:r>
              <a:rPr lang="en-US" sz="2400" b="0" i="0" dirty="0">
                <a:effectLst/>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3600" b="0" i="0" dirty="0">
                <a:effectLst/>
                <a:latin typeface="Times New Roman" panose="02020603050405020304" pitchFamily="18" charset="0"/>
                <a:cs typeface="Times New Roman" panose="02020603050405020304" pitchFamily="18" charset="0"/>
              </a:rPr>
              <a:t>The </a:t>
            </a:r>
            <a:r>
              <a:rPr lang="en-US" sz="3600" b="0" i="0" dirty="0" err="1">
                <a:effectLst/>
                <a:latin typeface="Times New Roman" panose="02020603050405020304" pitchFamily="18" charset="0"/>
                <a:cs typeface="Times New Roman" panose="02020603050405020304" pitchFamily="18" charset="0"/>
              </a:rPr>
              <a:t>programme</a:t>
            </a:r>
            <a:r>
              <a:rPr lang="en-US" sz="3600" b="0" i="0" dirty="0">
                <a:effectLst/>
                <a:latin typeface="Times New Roman" panose="02020603050405020304" pitchFamily="18" charset="0"/>
                <a:cs typeface="Times New Roman" panose="02020603050405020304" pitchFamily="18" charset="0"/>
              </a:rPr>
              <a:t> is implemented by six regional farmers’ </a:t>
            </a:r>
            <a:r>
              <a:rPr lang="en-US" sz="3200" b="0" i="0" dirty="0">
                <a:effectLst/>
                <a:latin typeface="Times New Roman" panose="02020603050405020304" pitchFamily="18" charset="0"/>
                <a:cs typeface="Times New Roman" panose="02020603050405020304" pitchFamily="18" charset="0"/>
              </a:rPr>
              <a:t>organizations</a:t>
            </a:r>
            <a:r>
              <a:rPr lang="en-US" sz="3600" b="0" i="0" dirty="0">
                <a:effectLst/>
                <a:latin typeface="Times New Roman" panose="02020603050405020304" pitchFamily="18" charset="0"/>
                <a:cs typeface="Times New Roman" panose="02020603050405020304" pitchFamily="18" charset="0"/>
              </a:rPr>
              <a:t>, PAFO, </a:t>
            </a:r>
            <a:r>
              <a:rPr lang="en-US" sz="3600" b="0" i="0" dirty="0" err="1">
                <a:effectLst/>
                <a:latin typeface="Times New Roman" panose="02020603050405020304" pitchFamily="18" charset="0"/>
                <a:cs typeface="Times New Roman" panose="02020603050405020304" pitchFamily="18" charset="0"/>
              </a:rPr>
              <a:t>Agricord</a:t>
            </a:r>
            <a:r>
              <a:rPr lang="en-US" sz="3600" b="0" i="0" dirty="0">
                <a:effectLst/>
                <a:latin typeface="Times New Roman" panose="02020603050405020304" pitchFamily="18" charset="0"/>
                <a:cs typeface="Times New Roman" panose="02020603050405020304" pitchFamily="18" charset="0"/>
              </a:rPr>
              <a:t>, and the FAO Regional Office for Latin America and the Caribbean.</a:t>
            </a:r>
            <a:endParaRPr lang="en-US" sz="3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3200" b="1" i="0" dirty="0" err="1">
                <a:solidFill>
                  <a:srgbClr val="020202"/>
                </a:solidFill>
                <a:effectLst/>
                <a:latin typeface="Times New Roman" panose="02020603050405020304" pitchFamily="18" charset="0"/>
                <a:cs typeface="Times New Roman" panose="02020603050405020304" pitchFamily="18" charset="0"/>
              </a:rPr>
              <a:t>Programme</a:t>
            </a:r>
            <a:r>
              <a:rPr lang="en-US" sz="3200" b="1" i="0" dirty="0">
                <a:solidFill>
                  <a:srgbClr val="020202"/>
                </a:solidFill>
                <a:effectLst/>
                <a:latin typeface="Open Sans" panose="020B0606030504020204" pitchFamily="34" charset="0"/>
              </a:rPr>
              <a:t> Overview</a:t>
            </a:r>
            <a:endParaRPr lang="en-US" sz="3200" dirty="0"/>
          </a:p>
        </p:txBody>
      </p:sp>
      <p:sp>
        <p:nvSpPr>
          <p:cNvPr id="3" name="Subtitle 2"/>
          <p:cNvSpPr>
            <a:spLocks noGrp="1"/>
          </p:cNvSpPr>
          <p:nvPr>
            <p:ph type="subTitle" idx="1"/>
          </p:nvPr>
        </p:nvSpPr>
        <p:spPr>
          <a:xfrm>
            <a:off x="1524000" y="3602038"/>
            <a:ext cx="9144000" cy="1169987"/>
          </a:xfrm>
        </p:spPr>
        <p:txBody>
          <a:bodyPr>
            <a:normAutofit/>
          </a:bodyPr>
          <a:lstStyle/>
          <a:p>
            <a:pPr algn="l" fontAlgn="base"/>
            <a:r>
              <a:rPr lang="fr-FR" sz="3200" b="0" i="0" dirty="0" err="1">
                <a:solidFill>
                  <a:srgbClr val="000000"/>
                </a:solidFill>
                <a:effectLst/>
                <a:latin typeface="Times New Roman" panose="02020603050405020304" pitchFamily="18" charset="0"/>
                <a:cs typeface="Times New Roman" panose="02020603050405020304" pitchFamily="18" charset="0"/>
              </a:rPr>
              <a:t>Implementation</a:t>
            </a:r>
            <a:r>
              <a:rPr lang="fr-FR" sz="3200" b="0" i="0" dirty="0">
                <a:solidFill>
                  <a:srgbClr val="000000"/>
                </a:solidFill>
                <a:effectLst/>
                <a:latin typeface="Times New Roman" panose="02020603050405020304" pitchFamily="18" charset="0"/>
                <a:cs typeface="Times New Roman" panose="02020603050405020304" pitchFamily="18" charset="0"/>
              </a:rPr>
              <a:t> </a:t>
            </a:r>
            <a:r>
              <a:rPr lang="fr-FR" sz="3200" b="0" i="0" dirty="0" err="1">
                <a:solidFill>
                  <a:srgbClr val="000000"/>
                </a:solidFill>
                <a:effectLst/>
                <a:latin typeface="Times New Roman" panose="02020603050405020304" pitchFamily="18" charset="0"/>
                <a:cs typeface="Times New Roman" panose="02020603050405020304" pitchFamily="18" charset="0"/>
              </a:rPr>
              <a:t>Period</a:t>
            </a:r>
            <a:r>
              <a:rPr lang="fr-FR" sz="3200" b="0" i="0" dirty="0">
                <a:solidFill>
                  <a:srgbClr val="000000"/>
                </a:solidFill>
                <a:effectLst/>
                <a:latin typeface="Times New Roman" panose="02020603050405020304" pitchFamily="18" charset="0"/>
                <a:cs typeface="Times New Roman" panose="02020603050405020304" pitchFamily="18" charset="0"/>
              </a:rPr>
              <a:t>:</a:t>
            </a:r>
            <a:endParaRPr lang="fr-FR" sz="3200" b="0" i="0" dirty="0">
              <a:solidFill>
                <a:srgbClr val="000000"/>
              </a:solidFill>
              <a:effectLst/>
              <a:latin typeface="Times New Roman" panose="02020603050405020304" pitchFamily="18" charset="0"/>
              <a:cs typeface="Times New Roman" panose="02020603050405020304" pitchFamily="18" charset="0"/>
            </a:endParaRPr>
          </a:p>
          <a:p>
            <a:pPr algn="l" fontAlgn="base"/>
            <a:r>
              <a:rPr lang="fr-FR" sz="3200" b="1" i="0" dirty="0">
                <a:solidFill>
                  <a:srgbClr val="000000"/>
                </a:solidFill>
                <a:effectLst/>
                <a:latin typeface="Times New Roman" panose="02020603050405020304" pitchFamily="18" charset="0"/>
                <a:cs typeface="Times New Roman" panose="02020603050405020304" pitchFamily="18" charset="0"/>
              </a:rPr>
              <a:t>10 / 2019 – 03 / 2024</a:t>
            </a:r>
            <a:endParaRPr lang="fr-FR" sz="3200" b="0" i="0" dirty="0">
              <a:solidFill>
                <a:srgbClr val="000000"/>
              </a:solidFill>
              <a:effectLst/>
              <a:latin typeface="Times New Roman" panose="02020603050405020304" pitchFamily="18" charset="0"/>
              <a:cs typeface="Times New Roman" panose="02020603050405020304" pitchFamily="18" charset="0"/>
            </a:endParaRP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3200" b="0" i="0" dirty="0">
                <a:solidFill>
                  <a:srgbClr val="000000"/>
                </a:solidFill>
                <a:effectLst/>
                <a:latin typeface="Times New Roman" panose="02020603050405020304" pitchFamily="18" charset="0"/>
                <a:cs typeface="Times New Roman" panose="02020603050405020304" pitchFamily="18" charset="0"/>
              </a:rPr>
              <a:t>Countries of implementation</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ormAutofit/>
          </a:bodyPr>
          <a:lstStyle/>
          <a:p>
            <a:pPr algn="l"/>
            <a:r>
              <a:rPr lang="en-US" b="1" i="0" dirty="0">
                <a:solidFill>
                  <a:srgbClr val="000000"/>
                </a:solidFill>
                <a:effectLst/>
                <a:latin typeface="Times New Roman" panose="02020603050405020304" pitchFamily="18" charset="0"/>
                <a:cs typeface="Times New Roman" panose="02020603050405020304" pitchFamily="18" charset="0"/>
              </a:rPr>
              <a:t>Senegal, Kenya, Tanzania, Madagascar, Mali, Burkina Faso, Guinea, Burundi, Malawi, Benin, Democratic Republic of the Congo, Uganda</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1143000"/>
          </a:xfrm>
        </p:spPr>
        <p:txBody>
          <a:bodyPr>
            <a:normAutofit/>
          </a:bodyPr>
          <a:lstStyle/>
          <a:p>
            <a:pPr algn="l"/>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Project components </a:t>
            </a:r>
            <a:endParaRPr lang="en-US" sz="32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097280" y="2286000"/>
            <a:ext cx="8747759" cy="3312620"/>
          </a:xfrm>
        </p:spPr>
        <p:txBody>
          <a:bodyPr>
            <a:normAutofit/>
          </a:bodyPr>
          <a:lstStyle/>
          <a:p>
            <a:pPr algn="l"/>
            <a:r>
              <a:rPr lang="en-US" sz="2400" dirty="0">
                <a:latin typeface="Times New Roman" panose="02020603050405020304" pitchFamily="18" charset="0"/>
                <a:cs typeface="Times New Roman" panose="02020603050405020304" pitchFamily="18" charset="0"/>
              </a:rPr>
              <a:t>1.Enabling FOs to provide economic services to members to improve their access to market and finance and increase members production and value addition.</a:t>
            </a:r>
            <a:endParaRPr lang="en-US" sz="2400"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2.Support Fos institutional development through capacity building and helping finance Fos core costs</a:t>
            </a:r>
            <a:r>
              <a:rPr lang="en-US" sz="2400" dirty="0"/>
              <a:t>.</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9040" y="1412241"/>
            <a:ext cx="8747760" cy="2590799"/>
          </a:xfrm>
        </p:spPr>
        <p:txBody>
          <a:bodyPr>
            <a:normAutofit fontScale="90000"/>
          </a:bodyPr>
          <a:lstStyle/>
          <a:p>
            <a:br>
              <a:rPr lang="en-US" sz="32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3.Improve Fos capacity to influence policy dialogue and the governance mechanisms of value chains.</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4.Promoting knowledge sharing and peer learning in areas of production, processing and marketing .</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77520"/>
            <a:ext cx="9144000" cy="3484880"/>
          </a:xfrm>
        </p:spPr>
        <p:txBody>
          <a:bodyPr>
            <a:normAutofit/>
          </a:bodyPr>
          <a:lstStyle/>
          <a:p>
            <a:pPr algn="l" fontAlgn="base"/>
            <a:r>
              <a:rPr lang="en-US" sz="3600" b="0" i="0" dirty="0">
                <a:solidFill>
                  <a:srgbClr val="000000"/>
                </a:solidFill>
                <a:effectLst/>
                <a:latin typeface="Times New Roman" panose="02020603050405020304" pitchFamily="18" charset="0"/>
                <a:cs typeface="Times New Roman" panose="02020603050405020304" pitchFamily="18" charset="0"/>
              </a:rPr>
              <a:t>Contract and Donors:</a:t>
            </a:r>
            <a:br>
              <a:rPr lang="en-US" sz="3600" b="0" i="0" dirty="0">
                <a:solidFill>
                  <a:srgbClr val="000000"/>
                </a:solidFill>
                <a:effectLst/>
                <a:latin typeface="Times New Roman" panose="02020603050405020304" pitchFamily="18" charset="0"/>
                <a:cs typeface="Times New Roman" panose="02020603050405020304" pitchFamily="18" charset="0"/>
              </a:rPr>
            </a:br>
            <a:r>
              <a:rPr lang="en-US" sz="3600" b="0" i="0" dirty="0">
                <a:solidFill>
                  <a:srgbClr val="000000"/>
                </a:solidFill>
                <a:effectLst/>
                <a:latin typeface="Times New Roman" panose="02020603050405020304" pitchFamily="18" charset="0"/>
                <a:cs typeface="Times New Roman" panose="02020603050405020304" pitchFamily="18" charset="0"/>
              </a:rPr>
              <a:t>Grant° 2000003055 (IFAD - </a:t>
            </a:r>
            <a:r>
              <a:rPr lang="en-US" sz="3600" b="0" i="0" dirty="0" err="1">
                <a:solidFill>
                  <a:srgbClr val="000000"/>
                </a:solidFill>
                <a:effectLst/>
                <a:latin typeface="Times New Roman" panose="02020603050405020304" pitchFamily="18" charset="0"/>
                <a:cs typeface="Times New Roman" panose="02020603050405020304" pitchFamily="18" charset="0"/>
              </a:rPr>
              <a:t>AgriCord</a:t>
            </a:r>
            <a:r>
              <a:rPr lang="en-US" sz="3600" b="0" i="0" dirty="0">
                <a:solidFill>
                  <a:srgbClr val="000000"/>
                </a:solidFill>
                <a:effectLst/>
                <a:latin typeface="Times New Roman" panose="02020603050405020304" pitchFamily="18" charset="0"/>
                <a:cs typeface="Times New Roman" panose="02020603050405020304" pitchFamily="18" charset="0"/>
              </a:rPr>
              <a:t>)</a:t>
            </a:r>
            <a:br>
              <a:rPr lang="en-US" sz="3600" b="0" i="0" dirty="0">
                <a:solidFill>
                  <a:srgbClr val="000000"/>
                </a:solidFill>
                <a:effectLst/>
                <a:latin typeface="Times New Roman" panose="02020603050405020304" pitchFamily="18" charset="0"/>
                <a:cs typeface="Times New Roman" panose="02020603050405020304" pitchFamily="18" charset="0"/>
              </a:rPr>
            </a:br>
            <a:r>
              <a:rPr lang="en-US" sz="3600" b="1" i="0" dirty="0">
                <a:solidFill>
                  <a:srgbClr val="000000"/>
                </a:solidFill>
                <a:effectLst/>
                <a:latin typeface="Times New Roman" panose="02020603050405020304" pitchFamily="18" charset="0"/>
                <a:cs typeface="Times New Roman" panose="02020603050405020304" pitchFamily="18" charset="0"/>
              </a:rPr>
              <a:t>Financed by the European Union (EU), Organization of African, Caribbean and Pacific States (OACPS)</a:t>
            </a:r>
            <a:r>
              <a:rPr lang="en-US" sz="3600" b="0" i="0" dirty="0">
                <a:solidFill>
                  <a:srgbClr val="000000"/>
                </a:solidFill>
                <a:effectLst/>
                <a:latin typeface="Times New Roman" panose="02020603050405020304" pitchFamily="18" charset="0"/>
                <a:cs typeface="Times New Roman" panose="02020603050405020304" pitchFamily="18" charset="0"/>
              </a:rPr>
              <a:t> </a:t>
            </a:r>
            <a:br>
              <a:rPr lang="en-US" b="0" i="0" dirty="0">
                <a:solidFill>
                  <a:srgbClr val="000000"/>
                </a:solidFill>
                <a:effectLst/>
                <a:latin typeface="var(--p-font-family)"/>
              </a:rPr>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6000" y="1122362"/>
            <a:ext cx="9652000" cy="4211637"/>
          </a:xfrm>
        </p:spPr>
        <p:txBody>
          <a:bodyPr>
            <a:normAutofit/>
          </a:bodyPr>
          <a:lstStyle/>
          <a:p>
            <a:pPr algn="l" fontAlgn="base"/>
            <a:r>
              <a:rPr lang="en-US" sz="3200" b="0" i="0" dirty="0">
                <a:solidFill>
                  <a:srgbClr val="000000"/>
                </a:solidFill>
                <a:effectLst/>
                <a:latin typeface="Times New Roman" panose="02020603050405020304" pitchFamily="18" charset="0"/>
                <a:cs typeface="Times New Roman" panose="02020603050405020304" pitchFamily="18" charset="0"/>
              </a:rPr>
              <a:t>Global technical management and administration:</a:t>
            </a:r>
            <a:br>
              <a:rPr lang="en-US" sz="3200" b="0" i="0" dirty="0">
                <a:solidFill>
                  <a:srgbClr val="000000"/>
                </a:solidFill>
                <a:effectLst/>
                <a:latin typeface="Times New Roman" panose="02020603050405020304" pitchFamily="18" charset="0"/>
                <a:cs typeface="Times New Roman" panose="02020603050405020304" pitchFamily="18" charset="0"/>
              </a:rPr>
            </a:br>
            <a:br>
              <a:rPr lang="en-US" sz="3200" b="0" i="0" dirty="0">
                <a:solidFill>
                  <a:srgbClr val="000000"/>
                </a:solidFill>
                <a:effectLst/>
                <a:latin typeface="Times New Roman" panose="02020603050405020304" pitchFamily="18" charset="0"/>
                <a:cs typeface="Times New Roman" panose="02020603050405020304" pitchFamily="18" charset="0"/>
              </a:rPr>
            </a:br>
            <a:r>
              <a:rPr lang="en-US" sz="3200" b="0" i="0" dirty="0">
                <a:solidFill>
                  <a:srgbClr val="000000"/>
                </a:solidFill>
                <a:effectLst/>
                <a:latin typeface="Times New Roman" panose="02020603050405020304" pitchFamily="18" charset="0"/>
                <a:cs typeface="Times New Roman" panose="02020603050405020304" pitchFamily="18" charset="0"/>
              </a:rPr>
              <a:t> International Fund for Agricultural Development </a:t>
            </a:r>
            <a:r>
              <a:rPr lang="en-US" sz="3200" b="0" i="0" dirty="0">
                <a:solidFill>
                  <a:schemeClr val="accent2"/>
                </a:solidFill>
                <a:effectLst/>
                <a:latin typeface="Times New Roman" panose="02020603050405020304" pitchFamily="18" charset="0"/>
                <a:cs typeface="Times New Roman" panose="02020603050405020304" pitchFamily="18" charset="0"/>
              </a:rPr>
              <a:t>(IFAD</a:t>
            </a:r>
            <a:r>
              <a:rPr lang="en-US" sz="3200" b="0" i="0" dirty="0">
                <a:solidFill>
                  <a:srgbClr val="000000"/>
                </a:solidFill>
                <a:effectLst/>
                <a:latin typeface="Times New Roman" panose="02020603050405020304" pitchFamily="18" charset="0"/>
                <a:cs typeface="Times New Roman" panose="02020603050405020304" pitchFamily="18" charset="0"/>
              </a:rPr>
              <a:t>)</a:t>
            </a:r>
            <a:br>
              <a:rPr lang="en-US" sz="3200" b="0" i="0" dirty="0">
                <a:solidFill>
                  <a:srgbClr val="000000"/>
                </a:solidFill>
                <a:effectLst/>
                <a:latin typeface="Times New Roman" panose="02020603050405020304" pitchFamily="18" charset="0"/>
                <a:cs typeface="Times New Roman" panose="02020603050405020304" pitchFamily="18" charset="0"/>
              </a:rPr>
            </a:br>
            <a:r>
              <a:rPr lang="en-US" sz="3200" b="0" i="0" dirty="0">
                <a:solidFill>
                  <a:srgbClr val="000000"/>
                </a:solidFill>
                <a:effectLst/>
                <a:latin typeface="Times New Roman" panose="02020603050405020304" pitchFamily="18" charset="0"/>
                <a:cs typeface="Times New Roman" panose="02020603050405020304" pitchFamily="18" charset="0"/>
              </a:rPr>
              <a:t>Total Budget: </a:t>
            </a:r>
            <a:r>
              <a:rPr lang="en-US" sz="3200" b="1" i="0" dirty="0">
                <a:solidFill>
                  <a:srgbClr val="000000"/>
                </a:solidFill>
                <a:effectLst/>
                <a:latin typeface="Times New Roman" panose="02020603050405020304" pitchFamily="18" charset="0"/>
                <a:cs typeface="Times New Roman" panose="02020603050405020304" pitchFamily="18" charset="0"/>
              </a:rPr>
              <a:t>EUR 7.680.000</a:t>
            </a:r>
            <a:br>
              <a:rPr lang="en-US" b="0" i="0" dirty="0">
                <a:solidFill>
                  <a:srgbClr val="000000"/>
                </a:solidFill>
                <a:effectLst/>
                <a:latin typeface="var(--p-font-family)"/>
              </a:rPr>
            </a:b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1781</Words>
  <Application>WPS Presentation</Application>
  <PresentationFormat>Widescreen</PresentationFormat>
  <Paragraphs>41</Paragraphs>
  <Slides>11</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11</vt:i4>
      </vt:variant>
    </vt:vector>
  </HeadingPairs>
  <TitlesOfParts>
    <vt:vector size="25" baseType="lpstr">
      <vt:lpstr>Arial</vt:lpstr>
      <vt:lpstr>SimSun</vt:lpstr>
      <vt:lpstr>Wingdings</vt:lpstr>
      <vt:lpstr>Calibri Light</vt:lpstr>
      <vt:lpstr>Times New Roman</vt:lpstr>
      <vt:lpstr>GeorgiaIFAD</vt:lpstr>
      <vt:lpstr>Open Sans</vt:lpstr>
      <vt:lpstr>Segoe Print</vt:lpstr>
      <vt:lpstr>var(--p-font-family)</vt:lpstr>
      <vt:lpstr>Courier New</vt:lpstr>
      <vt:lpstr>Calibri</vt:lpstr>
      <vt:lpstr>Microsoft YaHei</vt:lpstr>
      <vt:lpstr>Arial Unicode MS</vt:lpstr>
      <vt:lpstr>Office Theme</vt:lpstr>
      <vt:lpstr>                  </vt:lpstr>
      <vt:lpstr>SUMMARY FO4ACP PROJECT </vt:lpstr>
      <vt:lpstr>The programme is implemented by six regional farmers’ organizations, PAFO, Agricord, and the FAO Regional Office for Latin America and the Caribbean.</vt:lpstr>
      <vt:lpstr>Programme Overview</vt:lpstr>
      <vt:lpstr>Countries of implementation</vt:lpstr>
      <vt:lpstr> Project components </vt:lpstr>
      <vt:lpstr>   3.Improve Fos capacity to influence policy dialogue and the governance mechanisms of value chains. 4.Promoting knowledge sharing and peer learning in areas of production, processing and marketing . </vt:lpstr>
      <vt:lpstr>Contract and Donors: Grant° 2000003055 (IFAD - AgriCord) Financed by the European Union (EU), Organization of African, Caribbean and Pacific States (OACPS)  </vt:lpstr>
      <vt:lpstr>Global technical management and administration:   International Fund for Agricultural Development (IFAD) Total Budget: EUR 7.680.000 </vt:lpstr>
      <vt:lpstr>Value chain supported </vt:lpstr>
      <vt:lpstr>Staffs assigned to project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Mbabazi Niyo Ishimwe Valentin</dc:creator>
  <cp:lastModifiedBy>HP</cp:lastModifiedBy>
  <cp:revision>11</cp:revision>
  <dcterms:created xsi:type="dcterms:W3CDTF">2023-11-09T13:52:00Z</dcterms:created>
  <dcterms:modified xsi:type="dcterms:W3CDTF">2024-05-29T10:53:29Z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25FE4FE5EDAD4F17BFBD793B3DC31860_13</vt:lpwstr>
  </property>
  <property fmtid="{D5CDD505-2E9C-101B-9397-08002B2CF9AE}" pid="3" name="KSOProductBuildVer">
    <vt:lpwstr>1033-12.2.0.16909</vt:lpwstr>
  </property>
</Properties>
</file>